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36576000" cy="27432000"/>
  <p:notesSz cx="7772400" cy="10058400"/>
  <p:defaultTextStyle>
    <a:defPPr>
      <a:defRPr lang="en-US"/>
    </a:defPPr>
    <a:lvl1pPr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1pPr>
    <a:lvl2pPr marL="4318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2pPr>
    <a:lvl3pPr marL="6477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3pPr>
    <a:lvl4pPr marL="8636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4pPr>
    <a:lvl5pPr marL="10795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925"/>
    <p:restoredTop sz="94607"/>
  </p:normalViewPr>
  <p:slideViewPr>
    <p:cSldViewPr>
      <p:cViewPr varScale="1">
        <p:scale>
          <a:sx n="31" d="100"/>
          <a:sy n="31" d="100"/>
        </p:scale>
        <p:origin x="952" y="200"/>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noGrp="1" noRot="1" noChangeAspect="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sp>
      <p:sp>
        <p:nvSpPr>
          <p:cNvPr id="2050"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endParaRPr lang="x-none" altLang="x-none"/>
          </a:p>
        </p:txBody>
      </p:sp>
      <p:sp>
        <p:nvSpPr>
          <p:cNvPr id="2051"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2"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3"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4"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fld id="{34908484-9DE6-F042-AA4C-444172591826}" type="slidenum">
              <a:rPr lang="en-GB" altLang="x-none"/>
              <a:pPr/>
              <a:t>‹#›</a:t>
            </a:fld>
            <a:endParaRPr lang="en-GB" altLang="x-none"/>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D9AEC07C-75A4-FA40-BA1F-1AC02CDB4523}" type="slidenum">
              <a:rPr lang="en-GB" altLang="x-none"/>
              <a:pPr/>
              <a:t>1</a:t>
            </a:fld>
            <a:endParaRPr lang="en-GB" altLang="x-none"/>
          </a:p>
        </p:txBody>
      </p:sp>
      <p:sp>
        <p:nvSpPr>
          <p:cNvPr id="4097"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4098"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x-none" altLang="x-non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0" y="4489450"/>
            <a:ext cx="27432000" cy="95504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4572000" y="14408150"/>
            <a:ext cx="27432000" cy="662305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C95D9100-B959-404D-8BAD-5893ACFDD5D3}" type="slidenum">
              <a:rPr lang="en-GB" altLang="x-none"/>
              <a:pPr/>
              <a:t>‹#›</a:t>
            </a:fld>
            <a:endParaRPr lang="en-GB" altLang="x-none"/>
          </a:p>
        </p:txBody>
      </p:sp>
    </p:spTree>
    <p:extLst>
      <p:ext uri="{BB962C8B-B14F-4D97-AF65-F5344CB8AC3E}">
        <p14:creationId xmlns:p14="http://schemas.microsoft.com/office/powerpoint/2010/main" val="1338292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511FA1DA-8A39-1F43-ACED-D9EC8EB5951E}" type="slidenum">
              <a:rPr lang="en-GB" altLang="x-none"/>
              <a:pPr/>
              <a:t>‹#›</a:t>
            </a:fld>
            <a:endParaRPr lang="en-GB" altLang="x-none"/>
          </a:p>
        </p:txBody>
      </p:sp>
    </p:spTree>
    <p:extLst>
      <p:ext uri="{BB962C8B-B14F-4D97-AF65-F5344CB8AC3E}">
        <p14:creationId xmlns:p14="http://schemas.microsoft.com/office/powerpoint/2010/main" val="40046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516013" y="1093788"/>
            <a:ext cx="8228012" cy="234267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828800" y="1093788"/>
            <a:ext cx="24534813" cy="234267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AFC651C9-7FF1-394B-B31B-CA6F9014019D}" type="slidenum">
              <a:rPr lang="en-GB" altLang="x-none"/>
              <a:pPr/>
              <a:t>‹#›</a:t>
            </a:fld>
            <a:endParaRPr lang="en-GB" altLang="x-none"/>
          </a:p>
        </p:txBody>
      </p:sp>
    </p:spTree>
    <p:extLst>
      <p:ext uri="{BB962C8B-B14F-4D97-AF65-F5344CB8AC3E}">
        <p14:creationId xmlns:p14="http://schemas.microsoft.com/office/powerpoint/2010/main" val="903009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729B094D-8F15-314C-9987-E3045643C233}" type="slidenum">
              <a:rPr lang="en-GB" altLang="x-none"/>
              <a:pPr/>
              <a:t>‹#›</a:t>
            </a:fld>
            <a:endParaRPr lang="en-GB" altLang="x-none"/>
          </a:p>
        </p:txBody>
      </p:sp>
    </p:spTree>
    <p:extLst>
      <p:ext uri="{BB962C8B-B14F-4D97-AF65-F5344CB8AC3E}">
        <p14:creationId xmlns:p14="http://schemas.microsoft.com/office/powerpoint/2010/main" val="2085560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0" y="6838950"/>
            <a:ext cx="31546800" cy="11410950"/>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2495550" y="18357850"/>
            <a:ext cx="31546800" cy="600075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07511EBB-8F04-3143-A63A-DE16057AB4CF}" type="slidenum">
              <a:rPr lang="en-GB" altLang="x-none"/>
              <a:pPr/>
              <a:t>‹#›</a:t>
            </a:fld>
            <a:endParaRPr lang="en-GB" altLang="x-none"/>
          </a:p>
        </p:txBody>
      </p:sp>
    </p:spTree>
    <p:extLst>
      <p:ext uri="{BB962C8B-B14F-4D97-AF65-F5344CB8AC3E}">
        <p14:creationId xmlns:p14="http://schemas.microsoft.com/office/powerpoint/2010/main" val="784951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6418263"/>
            <a:ext cx="16381413" cy="181022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362613" y="6418263"/>
            <a:ext cx="16381412" cy="181022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EA67221A-1568-0C45-8C59-2D110DE5A554}" type="slidenum">
              <a:rPr lang="en-GB" altLang="x-none"/>
              <a:pPr/>
              <a:t>‹#›</a:t>
            </a:fld>
            <a:endParaRPr lang="en-GB" altLang="x-none"/>
          </a:p>
        </p:txBody>
      </p:sp>
    </p:spTree>
    <p:extLst>
      <p:ext uri="{BB962C8B-B14F-4D97-AF65-F5344CB8AC3E}">
        <p14:creationId xmlns:p14="http://schemas.microsoft.com/office/powerpoint/2010/main" val="686371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460500"/>
            <a:ext cx="31546800" cy="5302250"/>
          </a:xfrm>
        </p:spPr>
        <p:txBody>
          <a:bodyPr/>
          <a:lstStyle/>
          <a:p>
            <a:r>
              <a:rPr lang="en-US"/>
              <a:t>Click to edit Master title style</a:t>
            </a:r>
          </a:p>
        </p:txBody>
      </p:sp>
      <p:sp>
        <p:nvSpPr>
          <p:cNvPr id="3" name="Text Placeholder 2"/>
          <p:cNvSpPr>
            <a:spLocks noGrp="1"/>
          </p:cNvSpPr>
          <p:nvPr>
            <p:ph type="body" idx="1"/>
          </p:nvPr>
        </p:nvSpPr>
        <p:spPr>
          <a:xfrm>
            <a:off x="2519363" y="6724650"/>
            <a:ext cx="15473362" cy="32956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19363" y="10020300"/>
            <a:ext cx="15473362" cy="14738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16600" y="6724650"/>
            <a:ext cx="15549563" cy="32956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8516600" y="10020300"/>
            <a:ext cx="15549563" cy="14738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idx="10"/>
          </p:nvPr>
        </p:nvSpPr>
        <p:spPr/>
        <p:txBody>
          <a:bodyPr/>
          <a:lstStyle>
            <a:lvl1pPr>
              <a:defRPr/>
            </a:lvl1pPr>
          </a:lstStyle>
          <a:p>
            <a:endParaRPr lang="en-GB" altLang="x-none"/>
          </a:p>
        </p:txBody>
      </p:sp>
      <p:sp>
        <p:nvSpPr>
          <p:cNvPr id="8" name="Footer Placeholder 7"/>
          <p:cNvSpPr>
            <a:spLocks noGrp="1"/>
          </p:cNvSpPr>
          <p:nvPr>
            <p:ph type="ftr" idx="11"/>
          </p:nvPr>
        </p:nvSpPr>
        <p:spPr/>
        <p:txBody>
          <a:bodyPr/>
          <a:lstStyle>
            <a:lvl1pPr>
              <a:defRPr/>
            </a:lvl1pPr>
          </a:lstStyle>
          <a:p>
            <a:endParaRPr lang="en-GB" altLang="x-none"/>
          </a:p>
        </p:txBody>
      </p:sp>
      <p:sp>
        <p:nvSpPr>
          <p:cNvPr id="9" name="Slide Number Placeholder 8"/>
          <p:cNvSpPr>
            <a:spLocks noGrp="1"/>
          </p:cNvSpPr>
          <p:nvPr>
            <p:ph type="sldNum" idx="12"/>
          </p:nvPr>
        </p:nvSpPr>
        <p:spPr/>
        <p:txBody>
          <a:bodyPr/>
          <a:lstStyle>
            <a:lvl1pPr>
              <a:defRPr/>
            </a:lvl1pPr>
          </a:lstStyle>
          <a:p>
            <a:fld id="{8805D0CC-AE87-EF4B-85E6-38580FB14346}" type="slidenum">
              <a:rPr lang="en-GB" altLang="x-none"/>
              <a:pPr/>
              <a:t>‹#›</a:t>
            </a:fld>
            <a:endParaRPr lang="en-GB" altLang="x-none"/>
          </a:p>
        </p:txBody>
      </p:sp>
    </p:spTree>
    <p:extLst>
      <p:ext uri="{BB962C8B-B14F-4D97-AF65-F5344CB8AC3E}">
        <p14:creationId xmlns:p14="http://schemas.microsoft.com/office/powerpoint/2010/main" val="1712426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idx="10"/>
          </p:nvPr>
        </p:nvSpPr>
        <p:spPr/>
        <p:txBody>
          <a:bodyPr/>
          <a:lstStyle>
            <a:lvl1pPr>
              <a:defRPr/>
            </a:lvl1pPr>
          </a:lstStyle>
          <a:p>
            <a:endParaRPr lang="en-GB" altLang="x-none"/>
          </a:p>
        </p:txBody>
      </p:sp>
      <p:sp>
        <p:nvSpPr>
          <p:cNvPr id="4" name="Footer Placeholder 3"/>
          <p:cNvSpPr>
            <a:spLocks noGrp="1"/>
          </p:cNvSpPr>
          <p:nvPr>
            <p:ph type="ftr" idx="11"/>
          </p:nvPr>
        </p:nvSpPr>
        <p:spPr/>
        <p:txBody>
          <a:bodyPr/>
          <a:lstStyle>
            <a:lvl1pPr>
              <a:defRPr/>
            </a:lvl1pPr>
          </a:lstStyle>
          <a:p>
            <a:endParaRPr lang="en-GB" altLang="x-none"/>
          </a:p>
        </p:txBody>
      </p:sp>
      <p:sp>
        <p:nvSpPr>
          <p:cNvPr id="5" name="Slide Number Placeholder 4"/>
          <p:cNvSpPr>
            <a:spLocks noGrp="1"/>
          </p:cNvSpPr>
          <p:nvPr>
            <p:ph type="sldNum" idx="12"/>
          </p:nvPr>
        </p:nvSpPr>
        <p:spPr/>
        <p:txBody>
          <a:bodyPr/>
          <a:lstStyle>
            <a:lvl1pPr>
              <a:defRPr/>
            </a:lvl1pPr>
          </a:lstStyle>
          <a:p>
            <a:fld id="{FA460A07-2DF4-7349-A31B-15A93D415986}" type="slidenum">
              <a:rPr lang="en-GB" altLang="x-none"/>
              <a:pPr/>
              <a:t>‹#›</a:t>
            </a:fld>
            <a:endParaRPr lang="en-GB" altLang="x-none"/>
          </a:p>
        </p:txBody>
      </p:sp>
    </p:spTree>
    <p:extLst>
      <p:ext uri="{BB962C8B-B14F-4D97-AF65-F5344CB8AC3E}">
        <p14:creationId xmlns:p14="http://schemas.microsoft.com/office/powerpoint/2010/main" val="178062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GB" altLang="x-none"/>
          </a:p>
        </p:txBody>
      </p:sp>
      <p:sp>
        <p:nvSpPr>
          <p:cNvPr id="3" name="Footer Placeholder 2"/>
          <p:cNvSpPr>
            <a:spLocks noGrp="1"/>
          </p:cNvSpPr>
          <p:nvPr>
            <p:ph type="ftr" idx="11"/>
          </p:nvPr>
        </p:nvSpPr>
        <p:spPr/>
        <p:txBody>
          <a:bodyPr/>
          <a:lstStyle>
            <a:lvl1pPr>
              <a:defRPr/>
            </a:lvl1pPr>
          </a:lstStyle>
          <a:p>
            <a:endParaRPr lang="en-GB" altLang="x-none"/>
          </a:p>
        </p:txBody>
      </p:sp>
      <p:sp>
        <p:nvSpPr>
          <p:cNvPr id="4" name="Slide Number Placeholder 3"/>
          <p:cNvSpPr>
            <a:spLocks noGrp="1"/>
          </p:cNvSpPr>
          <p:nvPr>
            <p:ph type="sldNum" idx="12"/>
          </p:nvPr>
        </p:nvSpPr>
        <p:spPr/>
        <p:txBody>
          <a:bodyPr/>
          <a:lstStyle>
            <a:lvl1pPr>
              <a:defRPr/>
            </a:lvl1pPr>
          </a:lstStyle>
          <a:p>
            <a:fld id="{9D76B9AF-FBF0-CD47-8071-F641C4853AA9}" type="slidenum">
              <a:rPr lang="en-GB" altLang="x-none"/>
              <a:pPr/>
              <a:t>‹#›</a:t>
            </a:fld>
            <a:endParaRPr lang="en-GB" altLang="x-none"/>
          </a:p>
        </p:txBody>
      </p:sp>
    </p:spTree>
    <p:extLst>
      <p:ext uri="{BB962C8B-B14F-4D97-AF65-F5344CB8AC3E}">
        <p14:creationId xmlns:p14="http://schemas.microsoft.com/office/powerpoint/2010/main" val="1255414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828800"/>
            <a:ext cx="11796712" cy="64008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15549563" y="3949700"/>
            <a:ext cx="18516600" cy="194945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19363" y="8229600"/>
            <a:ext cx="11796712" cy="152463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2586BA42-3499-DE45-988E-EA02D972C01A}" type="slidenum">
              <a:rPr lang="en-GB" altLang="x-none"/>
              <a:pPr/>
              <a:t>‹#›</a:t>
            </a:fld>
            <a:endParaRPr lang="en-GB" altLang="x-none"/>
          </a:p>
        </p:txBody>
      </p:sp>
    </p:spTree>
    <p:extLst>
      <p:ext uri="{BB962C8B-B14F-4D97-AF65-F5344CB8AC3E}">
        <p14:creationId xmlns:p14="http://schemas.microsoft.com/office/powerpoint/2010/main" val="72919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828800"/>
            <a:ext cx="11796712" cy="64008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15549563" y="3949700"/>
            <a:ext cx="18516600" cy="19494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2519363" y="8229600"/>
            <a:ext cx="11796712" cy="152463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A20CC87D-1F8E-274E-B68B-FC8DBEBF70F8}" type="slidenum">
              <a:rPr lang="en-GB" altLang="x-none"/>
              <a:pPr/>
              <a:t>‹#›</a:t>
            </a:fld>
            <a:endParaRPr lang="en-GB" altLang="x-none"/>
          </a:p>
        </p:txBody>
      </p:sp>
    </p:spTree>
    <p:extLst>
      <p:ext uri="{BB962C8B-B14F-4D97-AF65-F5344CB8AC3E}">
        <p14:creationId xmlns:p14="http://schemas.microsoft.com/office/powerpoint/2010/main" val="1968220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1828800" y="1093788"/>
            <a:ext cx="32915225" cy="4578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ctr" anchorCtr="0" compatLnSpc="1">
            <a:prstTxWarp prst="textNoShape">
              <a:avLst/>
            </a:prstTxWarp>
          </a:bodyPr>
          <a:lstStyle/>
          <a:p>
            <a:pPr lvl="0"/>
            <a:r>
              <a:rPr lang="en-US" altLang="x-none"/>
              <a:t>Click to edit the title text format</a:t>
            </a:r>
          </a:p>
        </p:txBody>
      </p:sp>
      <p:sp>
        <p:nvSpPr>
          <p:cNvPr id="1026" name="Rectangle 2"/>
          <p:cNvSpPr>
            <a:spLocks noGrp="1" noChangeArrowheads="1"/>
          </p:cNvSpPr>
          <p:nvPr>
            <p:ph type="body" idx="1"/>
          </p:nvPr>
        </p:nvSpPr>
        <p:spPr bwMode="auto">
          <a:xfrm>
            <a:off x="1828800" y="6418263"/>
            <a:ext cx="32915225" cy="181022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x-none"/>
              <a:t>Click to edit the outline text format</a:t>
            </a:r>
          </a:p>
          <a:p>
            <a:pPr lvl="1"/>
            <a:r>
              <a:rPr lang="en-US" altLang="x-none"/>
              <a:t>Second Outline Level</a:t>
            </a:r>
          </a:p>
          <a:p>
            <a:pPr lvl="2"/>
            <a:r>
              <a:rPr lang="en-US" altLang="x-none"/>
              <a:t>Third Outline Level</a:t>
            </a:r>
          </a:p>
          <a:p>
            <a:pPr lvl="3"/>
            <a:r>
              <a:rPr lang="en-US" altLang="x-none"/>
              <a:t>Fourth Outline Level</a:t>
            </a:r>
          </a:p>
          <a:p>
            <a:pPr lvl="4"/>
            <a:r>
              <a:rPr lang="en-US" altLang="x-none"/>
              <a:t>Fifth Outline Level</a:t>
            </a:r>
          </a:p>
          <a:p>
            <a:pPr lvl="4"/>
            <a:r>
              <a:rPr lang="en-US" altLang="x-none"/>
              <a:t>Sixth Outline Level</a:t>
            </a:r>
          </a:p>
          <a:p>
            <a:pPr lvl="4"/>
            <a:r>
              <a:rPr lang="en-US" altLang="x-none"/>
              <a:t>Seventh Outline Level</a:t>
            </a:r>
          </a:p>
          <a:p>
            <a:pPr lvl="4"/>
            <a:r>
              <a:rPr lang="en-US" altLang="x-none"/>
              <a:t>Eighth Outline Level</a:t>
            </a:r>
          </a:p>
          <a:p>
            <a:pPr lvl="4"/>
            <a:r>
              <a:rPr lang="en-US" altLang="x-none"/>
              <a:t>Ninth Outline Level</a:t>
            </a:r>
          </a:p>
        </p:txBody>
      </p:sp>
      <p:sp>
        <p:nvSpPr>
          <p:cNvPr id="1027" name="Rectangle 3"/>
          <p:cNvSpPr>
            <a:spLocks noGrp="1" noChangeArrowheads="1"/>
          </p:cNvSpPr>
          <p:nvPr>
            <p:ph type="dt"/>
          </p:nvPr>
        </p:nvSpPr>
        <p:spPr bwMode="auto">
          <a:xfrm>
            <a:off x="1828800" y="24990425"/>
            <a:ext cx="8520113"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Nimbus Roman No9 L" charset="0"/>
                <a:ea typeface="+mn-ea"/>
                <a:cs typeface="+mn-cs"/>
              </a:defRPr>
            </a:lvl1pPr>
          </a:lstStyle>
          <a:p>
            <a:endParaRPr lang="en-GB" altLang="x-none"/>
          </a:p>
        </p:txBody>
      </p:sp>
      <p:sp>
        <p:nvSpPr>
          <p:cNvPr id="1028" name="Rectangle 4"/>
          <p:cNvSpPr>
            <a:spLocks noGrp="1" noChangeArrowheads="1"/>
          </p:cNvSpPr>
          <p:nvPr>
            <p:ph type="ftr"/>
          </p:nvPr>
        </p:nvSpPr>
        <p:spPr bwMode="auto">
          <a:xfrm>
            <a:off x="12509500" y="24990425"/>
            <a:ext cx="11591925"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ct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sz="1400">
                <a:solidFill>
                  <a:srgbClr val="000000"/>
                </a:solidFill>
                <a:latin typeface="Nimbus Roman No9 L" charset="0"/>
                <a:ea typeface="+mn-ea"/>
                <a:cs typeface="+mn-cs"/>
              </a:defRPr>
            </a:lvl1pPr>
          </a:lstStyle>
          <a:p>
            <a:endParaRPr lang="en-GB" altLang="x-none"/>
          </a:p>
        </p:txBody>
      </p:sp>
      <p:sp>
        <p:nvSpPr>
          <p:cNvPr id="1029" name="Rectangle 5"/>
          <p:cNvSpPr>
            <a:spLocks noGrp="1" noChangeArrowheads="1"/>
          </p:cNvSpPr>
          <p:nvPr>
            <p:ph type="sldNum"/>
          </p:nvPr>
        </p:nvSpPr>
        <p:spPr bwMode="auto">
          <a:xfrm>
            <a:off x="26223913" y="24990425"/>
            <a:ext cx="8520112"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Nimbus Roman No9 L" charset="0"/>
                <a:ea typeface="+mn-ea"/>
                <a:cs typeface="+mn-cs"/>
              </a:defRPr>
            </a:lvl1pPr>
          </a:lstStyle>
          <a:p>
            <a:fld id="{AD74203F-F9AA-184C-B023-F705B72C1A29}" type="slidenum">
              <a:rPr lang="en-GB" altLang="x-none"/>
              <a:pPr/>
              <a:t>‹#›</a:t>
            </a:fld>
            <a:endParaRPr lang="en-GB" altLang="x-non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fontAlgn="base" hangingPunct="1">
        <a:lnSpc>
          <a:spcPct val="124000"/>
        </a:lnSpc>
        <a:spcBef>
          <a:spcPct val="0"/>
        </a:spcBef>
        <a:spcAft>
          <a:spcPct val="0"/>
        </a:spcAft>
        <a:buClr>
          <a:srgbClr val="000000"/>
        </a:buClr>
        <a:buSzPct val="45000"/>
        <a:buFont typeface="Wingdings" charset="2"/>
        <a:defRPr sz="4400" kern="1200">
          <a:solidFill>
            <a:srgbClr val="000000"/>
          </a:solidFill>
          <a:latin typeface="+mj-lt"/>
          <a:ea typeface="+mj-ea"/>
          <a:cs typeface="+mj-cs"/>
        </a:defRPr>
      </a:lvl1pPr>
      <a:lvl2pPr marL="4318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2pPr>
      <a:lvl3pPr marL="6477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3pPr>
      <a:lvl4pPr marL="8636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4pPr>
      <a:lvl5pPr marL="10795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5pPr>
      <a:lvl6pPr marL="15367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6pPr>
      <a:lvl7pPr marL="19939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7pPr>
      <a:lvl8pPr marL="24511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8pPr>
      <a:lvl9pPr marL="29083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9pPr>
    </p:titleStyle>
    <p:bodyStyle>
      <a:lvl1pPr marL="431800" indent="-323850" algn="l" defTabSz="457200" rtl="0" eaLnBrk="1" fontAlgn="base" hangingPunct="1">
        <a:lnSpc>
          <a:spcPct val="124000"/>
        </a:lnSpc>
        <a:spcBef>
          <a:spcPct val="0"/>
        </a:spcBef>
        <a:spcAft>
          <a:spcPts val="1425"/>
        </a:spcAft>
        <a:buClr>
          <a:srgbClr val="000000"/>
        </a:buClr>
        <a:buSzPct val="45000"/>
        <a:buFont typeface="Wingdings" charset="2"/>
        <a:buChar char=""/>
        <a:defRPr sz="3200" kern="1200">
          <a:solidFill>
            <a:srgbClr val="000000"/>
          </a:solidFill>
          <a:latin typeface="+mn-lt"/>
          <a:ea typeface="+mn-ea"/>
          <a:cs typeface="+mn-cs"/>
        </a:defRPr>
      </a:lvl1pPr>
      <a:lvl2pPr marL="863600" indent="-287338" algn="l" defTabSz="457200" rtl="0" eaLnBrk="1" fontAlgn="base" hangingPunct="1">
        <a:lnSpc>
          <a:spcPct val="124000"/>
        </a:lnSpc>
        <a:spcBef>
          <a:spcPct val="0"/>
        </a:spcBef>
        <a:spcAft>
          <a:spcPts val="1138"/>
        </a:spcAft>
        <a:buClr>
          <a:srgbClr val="000000"/>
        </a:buClr>
        <a:buSzPct val="75000"/>
        <a:buFont typeface="Symbol" charset="2"/>
        <a:buChar char=""/>
        <a:defRPr sz="2800" kern="1200">
          <a:solidFill>
            <a:srgbClr val="000000"/>
          </a:solidFill>
          <a:latin typeface="+mn-lt"/>
          <a:ea typeface="+mn-ea"/>
          <a:cs typeface="+mn-cs"/>
        </a:defRPr>
      </a:lvl2pPr>
      <a:lvl3pPr marL="1295400" indent="-215900" algn="l" defTabSz="457200" rtl="0" eaLnBrk="1" fontAlgn="base" hangingPunct="1">
        <a:lnSpc>
          <a:spcPct val="124000"/>
        </a:lnSpc>
        <a:spcBef>
          <a:spcPct val="0"/>
        </a:spcBef>
        <a:spcAft>
          <a:spcPts val="850"/>
        </a:spcAft>
        <a:buClr>
          <a:srgbClr val="000000"/>
        </a:buClr>
        <a:buSzPct val="45000"/>
        <a:buFont typeface="Wingdings" charset="2"/>
        <a:buChar char=""/>
        <a:defRPr sz="2400" kern="1200">
          <a:solidFill>
            <a:srgbClr val="000000"/>
          </a:solidFill>
          <a:latin typeface="+mn-lt"/>
          <a:ea typeface="+mn-ea"/>
          <a:cs typeface="+mn-cs"/>
        </a:defRPr>
      </a:lvl3pPr>
      <a:lvl4pPr marL="1727200" indent="-215900" algn="l" defTabSz="457200" rtl="0" eaLnBrk="1" fontAlgn="base" hangingPunct="1">
        <a:lnSpc>
          <a:spcPct val="124000"/>
        </a:lnSpc>
        <a:spcBef>
          <a:spcPct val="0"/>
        </a:spcBef>
        <a:spcAft>
          <a:spcPts val="575"/>
        </a:spcAft>
        <a:buClr>
          <a:srgbClr val="000000"/>
        </a:buClr>
        <a:buSzPct val="75000"/>
        <a:buFont typeface="Symbol" charset="2"/>
        <a:buChar char=""/>
        <a:defRPr sz="2000" kern="1200">
          <a:solidFill>
            <a:srgbClr val="000000"/>
          </a:solidFill>
          <a:latin typeface="+mn-lt"/>
          <a:ea typeface="+mn-ea"/>
          <a:cs typeface="+mn-cs"/>
        </a:defRPr>
      </a:lvl4pPr>
      <a:lvl5pPr marL="2159000" indent="-215900" algn="l" defTabSz="457200" rtl="0" eaLnBrk="1" fontAlgn="base" hangingPunct="1">
        <a:lnSpc>
          <a:spcPct val="124000"/>
        </a:lnSpc>
        <a:spcBef>
          <a:spcPct val="0"/>
        </a:spcBef>
        <a:spcAft>
          <a:spcPts val="288"/>
        </a:spcAft>
        <a:buClr>
          <a:srgbClr val="000000"/>
        </a:buClr>
        <a:buSzPct val="45000"/>
        <a:buFont typeface="Wingdings" charset="2"/>
        <a:buChar char=""/>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tiff"/><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81000"/>
            <a:ext cx="14116050" cy="1371600"/>
          </a:xfrm>
          <a:prstGeom prst="rect">
            <a:avLst/>
          </a:prstGeom>
        </p:spPr>
      </p:pic>
      <p:sp>
        <p:nvSpPr>
          <p:cNvPr id="4" name="TextBox 3"/>
          <p:cNvSpPr txBox="1"/>
          <p:nvPr/>
        </p:nvSpPr>
        <p:spPr>
          <a:xfrm>
            <a:off x="32499300" y="629857"/>
            <a:ext cx="3222059" cy="1122743"/>
          </a:xfrm>
          <a:prstGeom prst="rect">
            <a:avLst/>
          </a:prstGeom>
          <a:noFill/>
        </p:spPr>
        <p:txBody>
          <a:bodyPr wrap="square" rtlCol="0">
            <a:spAutoFit/>
          </a:bodyPr>
          <a:lstStyle/>
          <a:p>
            <a:r>
              <a:rPr lang="en-US" sz="5400" dirty="0" err="1"/>
              <a:t>bu.edu</a:t>
            </a:r>
            <a:r>
              <a:rPr lang="en-US" sz="5400" dirty="0"/>
              <a:t>/cs</a:t>
            </a:r>
          </a:p>
        </p:txBody>
      </p:sp>
      <p:grpSp>
        <p:nvGrpSpPr>
          <p:cNvPr id="6" name="Group 5"/>
          <p:cNvGrpSpPr/>
          <p:nvPr/>
        </p:nvGrpSpPr>
        <p:grpSpPr>
          <a:xfrm>
            <a:off x="28773186" y="25854277"/>
            <a:ext cx="2461968" cy="1268136"/>
            <a:chOff x="5222240" y="4864670"/>
            <a:chExt cx="1767332" cy="910336"/>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9012" y="4986528"/>
              <a:ext cx="670560" cy="67056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2240" y="4864670"/>
              <a:ext cx="910336" cy="910336"/>
            </a:xfrm>
            <a:prstGeom prst="rect">
              <a:avLst/>
            </a:prstGeom>
          </p:spPr>
        </p:pic>
      </p:grpSp>
      <p:sp>
        <p:nvSpPr>
          <p:cNvPr id="10" name="TextBox 9"/>
          <p:cNvSpPr txBox="1"/>
          <p:nvPr/>
        </p:nvSpPr>
        <p:spPr>
          <a:xfrm>
            <a:off x="31494868" y="25984200"/>
            <a:ext cx="4226491" cy="1008289"/>
          </a:xfrm>
          <a:prstGeom prst="rect">
            <a:avLst/>
          </a:prstGeom>
          <a:noFill/>
        </p:spPr>
        <p:txBody>
          <a:bodyPr wrap="square" rtlCol="0">
            <a:spAutoFit/>
          </a:bodyPr>
          <a:lstStyle/>
          <a:p>
            <a:r>
              <a:rPr lang="en-US" sz="4800" dirty="0"/>
              <a:t>@</a:t>
            </a:r>
            <a:r>
              <a:rPr lang="en-US" sz="4800" dirty="0" err="1"/>
              <a:t>BUCompSci</a:t>
            </a:r>
            <a:endParaRPr lang="en-US" sz="4800" dirty="0"/>
          </a:p>
        </p:txBody>
      </p:sp>
      <p:sp>
        <p:nvSpPr>
          <p:cNvPr id="2" name="TextBox 1">
            <a:extLst>
              <a:ext uri="{FF2B5EF4-FFF2-40B4-BE49-F238E27FC236}">
                <a16:creationId xmlns:a16="http://schemas.microsoft.com/office/drawing/2014/main" id="{90365221-B3C2-BC41-8641-140262BE0FA9}"/>
              </a:ext>
            </a:extLst>
          </p:cNvPr>
          <p:cNvSpPr txBox="1"/>
          <p:nvPr/>
        </p:nvSpPr>
        <p:spPr>
          <a:xfrm>
            <a:off x="10255937" y="1497698"/>
            <a:ext cx="18333786" cy="2805383"/>
          </a:xfrm>
          <a:prstGeom prst="rect">
            <a:avLst/>
          </a:prstGeom>
          <a:noFill/>
        </p:spPr>
        <p:txBody>
          <a:bodyPr wrap="square" rtlCol="0">
            <a:spAutoFit/>
          </a:bodyPr>
          <a:lstStyle/>
          <a:p>
            <a:pPr algn="ctr"/>
            <a:r>
              <a:rPr lang="en-US" sz="8800" dirty="0"/>
              <a:t>Chelsea: Gentrification Analysis</a:t>
            </a:r>
          </a:p>
          <a:p>
            <a:pPr algn="ctr"/>
            <a:r>
              <a:rPr lang="en-US" sz="6000" dirty="0" err="1"/>
              <a:t>Ramsha</a:t>
            </a:r>
            <a:r>
              <a:rPr lang="en-US" sz="6000" dirty="0"/>
              <a:t> Arshad, Ibrahim Shaikh, Reed Callahan</a:t>
            </a:r>
          </a:p>
        </p:txBody>
      </p:sp>
      <p:sp>
        <p:nvSpPr>
          <p:cNvPr id="5" name="TextBox 4">
            <a:extLst>
              <a:ext uri="{FF2B5EF4-FFF2-40B4-BE49-F238E27FC236}">
                <a16:creationId xmlns:a16="http://schemas.microsoft.com/office/drawing/2014/main" id="{8028D7D1-0332-D146-9C92-94830BC7188E}"/>
              </a:ext>
            </a:extLst>
          </p:cNvPr>
          <p:cNvSpPr txBox="1"/>
          <p:nvPr/>
        </p:nvSpPr>
        <p:spPr>
          <a:xfrm>
            <a:off x="365414" y="4783251"/>
            <a:ext cx="18724638" cy="6208559"/>
          </a:xfrm>
          <a:prstGeom prst="rect">
            <a:avLst/>
          </a:prstGeom>
          <a:noFill/>
          <a:ln>
            <a:solidFill>
              <a:schemeClr val="tx1"/>
            </a:solidFill>
          </a:ln>
        </p:spPr>
        <p:txBody>
          <a:bodyPr wrap="square" rtlCol="0">
            <a:spAutoFit/>
          </a:bodyPr>
          <a:lstStyle/>
          <a:p>
            <a:r>
              <a:rPr lang="en-US" sz="3600" u="sng" dirty="0"/>
              <a:t>We implemented 3 scripts: </a:t>
            </a:r>
          </a:p>
          <a:p>
            <a:r>
              <a:rPr lang="en-US" sz="3600" b="1" dirty="0" err="1"/>
              <a:t>income_data.py</a:t>
            </a:r>
            <a:r>
              <a:rPr lang="en-US" sz="3600" b="1" dirty="0"/>
              <a:t>, </a:t>
            </a:r>
            <a:r>
              <a:rPr lang="en-US" sz="3600" b="1" dirty="0" err="1"/>
              <a:t>price_per_sqrt_data.py</a:t>
            </a:r>
            <a:r>
              <a:rPr lang="en-US" sz="3600" b="1" dirty="0"/>
              <a:t>, </a:t>
            </a:r>
            <a:r>
              <a:rPr lang="en-US" sz="3600" b="1" dirty="0" err="1"/>
              <a:t>unemployment_data.py</a:t>
            </a:r>
            <a:endParaRPr lang="en-US" sz="3600" b="1" dirty="0"/>
          </a:p>
          <a:p>
            <a:r>
              <a:rPr lang="en-US" sz="3600" u="sng" dirty="0"/>
              <a:t>These scripts ingested the following data sets:</a:t>
            </a:r>
          </a:p>
          <a:p>
            <a:r>
              <a:rPr lang="en-US" sz="3600" b="1" dirty="0">
                <a:solidFill>
                  <a:srgbClr val="24292E"/>
                </a:solidFill>
                <a:latin typeface="Arial" panose="020B0604020202020204" pitchFamily="34" charset="0"/>
              </a:rPr>
              <a:t>‘income-in-the-past-12-months’, ‘</a:t>
            </a:r>
            <a:r>
              <a:rPr lang="en-US" sz="3600" b="1" dirty="0" err="1">
                <a:solidFill>
                  <a:srgbClr val="24292E"/>
                </a:solidFill>
                <a:latin typeface="Arial" panose="020B0604020202020204" pitchFamily="34" charset="0"/>
              </a:rPr>
              <a:t>City_ZriPerSqft_AllHomes.csv</a:t>
            </a:r>
            <a:r>
              <a:rPr lang="en-US" sz="3600" b="1" dirty="0">
                <a:solidFill>
                  <a:srgbClr val="24292E"/>
                </a:solidFill>
                <a:latin typeface="Arial" panose="020B0604020202020204" pitchFamily="34" charset="0"/>
              </a:rPr>
              <a:t>’, and ‘labor-force-and-unemployment-data-chelsea-2001-2017.csv.xlsx’</a:t>
            </a:r>
          </a:p>
          <a:p>
            <a:r>
              <a:rPr lang="en-US" sz="3600" u="sng" dirty="0">
                <a:solidFill>
                  <a:srgbClr val="24292E"/>
                </a:solidFill>
                <a:latin typeface="Arial" panose="020B0604020202020204" pitchFamily="34" charset="0"/>
              </a:rPr>
              <a:t>Transformations:</a:t>
            </a:r>
          </a:p>
          <a:p>
            <a:r>
              <a:rPr lang="en-US" sz="3600" b="1" dirty="0">
                <a:solidFill>
                  <a:srgbClr val="24292E"/>
                </a:solidFill>
                <a:latin typeface="Arial" panose="020B0604020202020204" pitchFamily="34" charset="0"/>
              </a:rPr>
              <a:t>We had to remove irrelevant rows that weren’t adequately showcasing what the process of gentrification is looking like in Chelsea, and selected the rows that helped us in our statistical analyses. </a:t>
            </a:r>
            <a:endParaRPr lang="en-US" sz="3600" b="1" dirty="0"/>
          </a:p>
        </p:txBody>
      </p:sp>
      <p:sp>
        <p:nvSpPr>
          <p:cNvPr id="14" name="TextBox 13">
            <a:extLst>
              <a:ext uri="{FF2B5EF4-FFF2-40B4-BE49-F238E27FC236}">
                <a16:creationId xmlns:a16="http://schemas.microsoft.com/office/drawing/2014/main" id="{416C3E98-2CE8-7B48-BF28-4CB4344424DB}"/>
              </a:ext>
            </a:extLst>
          </p:cNvPr>
          <p:cNvSpPr txBox="1"/>
          <p:nvPr/>
        </p:nvSpPr>
        <p:spPr>
          <a:xfrm>
            <a:off x="450273" y="21703964"/>
            <a:ext cx="18766201" cy="4147546"/>
          </a:xfrm>
          <a:prstGeom prst="rect">
            <a:avLst/>
          </a:prstGeom>
          <a:noFill/>
          <a:ln>
            <a:solidFill>
              <a:schemeClr val="tx1"/>
            </a:solidFill>
          </a:ln>
        </p:spPr>
        <p:txBody>
          <a:bodyPr wrap="square" rtlCol="0">
            <a:spAutoFit/>
          </a:bodyPr>
          <a:lstStyle/>
          <a:p>
            <a:r>
              <a:rPr lang="en-US" sz="3600" dirty="0"/>
              <a:t>Based on the date from </a:t>
            </a:r>
            <a:r>
              <a:rPr lang="en-US" sz="3600"/>
              <a:t>the table above</a:t>
            </a:r>
            <a:r>
              <a:rPr lang="en-US" sz="3600" dirty="0"/>
              <a:t>, we were able to calculate the correlation between unemployment rates and average home prices per square foot and compute the p-value. We ultimately found that there was actually a strong negative correlation (~-82%). This conclusion is probable because when people have more disposable income, the demand for homes goes up along with the prices. The p-value for this analysis was relatively low at .001 which indicates it was a significant and unique result.</a:t>
            </a:r>
          </a:p>
        </p:txBody>
      </p:sp>
      <p:sp>
        <p:nvSpPr>
          <p:cNvPr id="25" name="TextBox 24">
            <a:extLst>
              <a:ext uri="{FF2B5EF4-FFF2-40B4-BE49-F238E27FC236}">
                <a16:creationId xmlns:a16="http://schemas.microsoft.com/office/drawing/2014/main" id="{25E395A3-079A-474C-8616-D5DD8DC40AD5}"/>
              </a:ext>
            </a:extLst>
          </p:cNvPr>
          <p:cNvSpPr txBox="1"/>
          <p:nvPr/>
        </p:nvSpPr>
        <p:spPr>
          <a:xfrm>
            <a:off x="19422830" y="4783251"/>
            <a:ext cx="16588707" cy="3460627"/>
          </a:xfrm>
          <a:prstGeom prst="rect">
            <a:avLst/>
          </a:prstGeom>
          <a:noFill/>
          <a:ln>
            <a:solidFill>
              <a:schemeClr val="tx1"/>
            </a:solidFill>
          </a:ln>
        </p:spPr>
        <p:txBody>
          <a:bodyPr wrap="square" rtlCol="0">
            <a:spAutoFit/>
          </a:bodyPr>
          <a:lstStyle/>
          <a:p>
            <a:r>
              <a:rPr lang="en-US" sz="3600" u="sng" dirty="0"/>
              <a:t>Data Visualization:</a:t>
            </a:r>
          </a:p>
          <a:p>
            <a:r>
              <a:rPr lang="en-US" sz="3600" b="1" dirty="0"/>
              <a:t>Visualization 1: Plotting of % in selling price vs. appraisal price to identify higher in demand areas (indication of gentrification and displacement)</a:t>
            </a:r>
          </a:p>
          <a:p>
            <a:r>
              <a:rPr lang="en-US" sz="3600" b="1" dirty="0"/>
              <a:t>Visualization 2: Plotting of price per </a:t>
            </a:r>
            <a:r>
              <a:rPr lang="en-US" sz="3600" b="1" dirty="0" err="1"/>
              <a:t>sqft</a:t>
            </a:r>
            <a:r>
              <a:rPr lang="en-US" sz="3600" b="1" dirty="0"/>
              <a:t> of living area to find hotspots where cost of living is increasing</a:t>
            </a:r>
          </a:p>
        </p:txBody>
      </p:sp>
      <p:sp>
        <p:nvSpPr>
          <p:cNvPr id="26" name="TextBox 25">
            <a:extLst>
              <a:ext uri="{FF2B5EF4-FFF2-40B4-BE49-F238E27FC236}">
                <a16:creationId xmlns:a16="http://schemas.microsoft.com/office/drawing/2014/main" id="{5D76DF55-18B5-B941-AF19-6B607A7E5C45}"/>
              </a:ext>
            </a:extLst>
          </p:cNvPr>
          <p:cNvSpPr txBox="1"/>
          <p:nvPr/>
        </p:nvSpPr>
        <p:spPr>
          <a:xfrm>
            <a:off x="19768226" y="17569242"/>
            <a:ext cx="15897913" cy="8269443"/>
          </a:xfrm>
          <a:prstGeom prst="rect">
            <a:avLst/>
          </a:prstGeom>
          <a:noFill/>
          <a:ln>
            <a:solidFill>
              <a:schemeClr val="tx1"/>
            </a:solidFill>
          </a:ln>
        </p:spPr>
        <p:txBody>
          <a:bodyPr wrap="square" rtlCol="0">
            <a:spAutoFit/>
          </a:bodyPr>
          <a:lstStyle/>
          <a:p>
            <a:r>
              <a:rPr lang="en-US" sz="3600" u="sng" dirty="0"/>
              <a:t>Conclusion: </a:t>
            </a:r>
            <a:r>
              <a:rPr lang="en-US" sz="3600" b="1" dirty="0"/>
              <a:t>Our project tackled the problem of gentrification in the city of Chelsea. We analyzed several data-sets that showed that there is an increased demand for housing in this area and is seeing a direct correlation between demand and growing rent prices. Because this area has long been populated with low income families/individuals, it is no surprise that the increasing rent prices is putting a great deal of stress on the native residents of this area and although the City doesn’t want to deter the influx of new people populating this area, it also doesn’t want these increasing rent prices to drive out the current existing residents and wants to ensure that they have affordable housing to those that can’t keep up with the inflated prices. </a:t>
            </a:r>
            <a:br>
              <a:rPr lang="en-US" sz="3600" dirty="0"/>
            </a:br>
            <a:endParaRPr lang="en-US" sz="3600" dirty="0"/>
          </a:p>
        </p:txBody>
      </p:sp>
      <p:sp>
        <p:nvSpPr>
          <p:cNvPr id="12" name="Down Arrow 11">
            <a:extLst>
              <a:ext uri="{FF2B5EF4-FFF2-40B4-BE49-F238E27FC236}">
                <a16:creationId xmlns:a16="http://schemas.microsoft.com/office/drawing/2014/main" id="{CFC1CA6E-7B2B-8142-A261-1D84AE27C7E5}"/>
              </a:ext>
            </a:extLst>
          </p:cNvPr>
          <p:cNvSpPr/>
          <p:nvPr/>
        </p:nvSpPr>
        <p:spPr bwMode="auto">
          <a:xfrm>
            <a:off x="1600200" y="19976139"/>
            <a:ext cx="1005840" cy="1462517"/>
          </a:xfrm>
          <a:prstGeom prst="downArrow">
            <a:avLst/>
          </a:pr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pPr>
            <a:endParaRPr kumimoji="0" lang="en-US" sz="1800" b="0" i="0" u="none" strike="noStrike" cap="none" normalizeH="0" baseline="0">
              <a:ln>
                <a:noFill/>
              </a:ln>
              <a:effectLst/>
              <a:latin typeface="Arial" charset="0"/>
            </a:endParaRPr>
          </a:p>
        </p:txBody>
      </p:sp>
      <p:sp>
        <p:nvSpPr>
          <p:cNvPr id="17" name="Down Arrow 16">
            <a:extLst>
              <a:ext uri="{FF2B5EF4-FFF2-40B4-BE49-F238E27FC236}">
                <a16:creationId xmlns:a16="http://schemas.microsoft.com/office/drawing/2014/main" id="{09C02D96-FDCA-DF46-8A22-986B3F4FF43F}"/>
              </a:ext>
            </a:extLst>
          </p:cNvPr>
          <p:cNvSpPr/>
          <p:nvPr/>
        </p:nvSpPr>
        <p:spPr bwMode="auto">
          <a:xfrm>
            <a:off x="9376173" y="19976139"/>
            <a:ext cx="914400" cy="1462517"/>
          </a:xfrm>
          <a:prstGeom prst="downArrow">
            <a:avLst/>
          </a:pr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pPr>
            <a:endParaRPr kumimoji="0" lang="en-US" sz="1800" b="0" i="0" u="none" strike="noStrike" cap="none" normalizeH="0" baseline="0">
              <a:ln>
                <a:noFill/>
              </a:ln>
              <a:effectLst/>
              <a:latin typeface="Arial" charset="0"/>
            </a:endParaRPr>
          </a:p>
        </p:txBody>
      </p:sp>
      <p:sp>
        <p:nvSpPr>
          <p:cNvPr id="18" name="Down Arrow 17">
            <a:extLst>
              <a:ext uri="{FF2B5EF4-FFF2-40B4-BE49-F238E27FC236}">
                <a16:creationId xmlns:a16="http://schemas.microsoft.com/office/drawing/2014/main" id="{DFD3DEE3-4BF6-054C-B801-886F30712E88}"/>
              </a:ext>
            </a:extLst>
          </p:cNvPr>
          <p:cNvSpPr/>
          <p:nvPr/>
        </p:nvSpPr>
        <p:spPr bwMode="auto">
          <a:xfrm>
            <a:off x="16245602" y="19976139"/>
            <a:ext cx="914400" cy="1462517"/>
          </a:xfrm>
          <a:prstGeom prst="downArrow">
            <a:avLst/>
          </a:pr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pPr>
            <a:endParaRPr kumimoji="0" lang="en-US" sz="1800" b="0" i="0" u="none" strike="noStrike" cap="none" normalizeH="0" baseline="0">
              <a:ln>
                <a:noFill/>
              </a:ln>
              <a:effectLst/>
              <a:latin typeface="Arial" charset="0"/>
            </a:endParaRPr>
          </a:p>
        </p:txBody>
      </p:sp>
      <p:graphicFrame>
        <p:nvGraphicFramePr>
          <p:cNvPr id="15" name="Table 14">
            <a:extLst>
              <a:ext uri="{FF2B5EF4-FFF2-40B4-BE49-F238E27FC236}">
                <a16:creationId xmlns:a16="http://schemas.microsoft.com/office/drawing/2014/main" id="{D5D584AA-1977-F54A-B0AA-40553EDEE795}"/>
              </a:ext>
            </a:extLst>
          </p:cNvPr>
          <p:cNvGraphicFramePr>
            <a:graphicFrameLocks noGrp="1"/>
          </p:cNvGraphicFramePr>
          <p:nvPr>
            <p:extLst>
              <p:ext uri="{D42A27DB-BD31-4B8C-83A1-F6EECF244321}">
                <p14:modId xmlns:p14="http://schemas.microsoft.com/office/powerpoint/2010/main" val="3507924781"/>
              </p:ext>
            </p:extLst>
          </p:nvPr>
        </p:nvGraphicFramePr>
        <p:xfrm>
          <a:off x="351112" y="11887200"/>
          <a:ext cx="18738940" cy="7924808"/>
        </p:xfrm>
        <a:graphic>
          <a:graphicData uri="http://schemas.openxmlformats.org/drawingml/2006/table">
            <a:tbl>
              <a:tblPr firstRow="1" bandRow="1">
                <a:tableStyleId>{5C22544A-7EE6-4342-B048-85BDC9FD1C3A}</a:tableStyleId>
              </a:tblPr>
              <a:tblGrid>
                <a:gridCol w="4684735">
                  <a:extLst>
                    <a:ext uri="{9D8B030D-6E8A-4147-A177-3AD203B41FA5}">
                      <a16:colId xmlns:a16="http://schemas.microsoft.com/office/drawing/2014/main" val="3524205120"/>
                    </a:ext>
                  </a:extLst>
                </a:gridCol>
                <a:gridCol w="5403553">
                  <a:extLst>
                    <a:ext uri="{9D8B030D-6E8A-4147-A177-3AD203B41FA5}">
                      <a16:colId xmlns:a16="http://schemas.microsoft.com/office/drawing/2014/main" val="2629543266"/>
                    </a:ext>
                  </a:extLst>
                </a:gridCol>
                <a:gridCol w="3965917">
                  <a:extLst>
                    <a:ext uri="{9D8B030D-6E8A-4147-A177-3AD203B41FA5}">
                      <a16:colId xmlns:a16="http://schemas.microsoft.com/office/drawing/2014/main" val="2224079348"/>
                    </a:ext>
                  </a:extLst>
                </a:gridCol>
                <a:gridCol w="4684735">
                  <a:extLst>
                    <a:ext uri="{9D8B030D-6E8A-4147-A177-3AD203B41FA5}">
                      <a16:colId xmlns:a16="http://schemas.microsoft.com/office/drawing/2014/main" val="2972862175"/>
                    </a:ext>
                  </a:extLst>
                </a:gridCol>
              </a:tblGrid>
              <a:tr h="990601">
                <a:tc>
                  <a:txBody>
                    <a:bodyPr/>
                    <a:lstStyle/>
                    <a:p>
                      <a:r>
                        <a:rPr lang="en-US" sz="4000" dirty="0"/>
                        <a:t>Year</a:t>
                      </a:r>
                    </a:p>
                  </a:txBody>
                  <a:tcPr/>
                </a:tc>
                <a:tc>
                  <a:txBody>
                    <a:bodyPr/>
                    <a:lstStyle/>
                    <a:p>
                      <a:r>
                        <a:rPr lang="en-US" sz="4000" dirty="0"/>
                        <a:t>Unemployment Rate</a:t>
                      </a:r>
                    </a:p>
                  </a:txBody>
                  <a:tcPr/>
                </a:tc>
                <a:tc>
                  <a:txBody>
                    <a:bodyPr/>
                    <a:lstStyle/>
                    <a:p>
                      <a:r>
                        <a:rPr lang="en-US" sz="4000" dirty="0" err="1"/>
                        <a:t>Avg</a:t>
                      </a:r>
                      <a:r>
                        <a:rPr lang="en-US" sz="4000" dirty="0"/>
                        <a:t> Price/</a:t>
                      </a:r>
                      <a:r>
                        <a:rPr lang="en-US" sz="4000" dirty="0" err="1"/>
                        <a:t>Sqft</a:t>
                      </a:r>
                      <a:endParaRPr lang="en-US" sz="4000" dirty="0"/>
                    </a:p>
                  </a:txBody>
                  <a:tcPr/>
                </a:tc>
                <a:tc>
                  <a:txBody>
                    <a:bodyPr/>
                    <a:lstStyle/>
                    <a:p>
                      <a:r>
                        <a:rPr lang="en-US" sz="4000" dirty="0"/>
                        <a:t>Area</a:t>
                      </a:r>
                    </a:p>
                  </a:txBody>
                  <a:tcPr/>
                </a:tc>
                <a:extLst>
                  <a:ext uri="{0D108BD9-81ED-4DB2-BD59-A6C34878D82A}">
                    <a16:rowId xmlns:a16="http://schemas.microsoft.com/office/drawing/2014/main" val="2288711745"/>
                  </a:ext>
                </a:extLst>
              </a:tr>
              <a:tr h="990601">
                <a:tc>
                  <a:txBody>
                    <a:bodyPr/>
                    <a:lstStyle/>
                    <a:p>
                      <a:r>
                        <a:rPr lang="en-US" sz="4000" dirty="0"/>
                        <a:t>2010</a:t>
                      </a:r>
                    </a:p>
                  </a:txBody>
                  <a:tcPr/>
                </a:tc>
                <a:tc>
                  <a:txBody>
                    <a:bodyPr/>
                    <a:lstStyle/>
                    <a:p>
                      <a:r>
                        <a:rPr lang="en-US" sz="4000" dirty="0"/>
                        <a:t>8.9%</a:t>
                      </a:r>
                    </a:p>
                  </a:txBody>
                  <a:tcPr/>
                </a:tc>
                <a:tc>
                  <a:txBody>
                    <a:bodyPr/>
                    <a:lstStyle/>
                    <a:p>
                      <a:r>
                        <a:rPr lang="en-US" sz="4000" dirty="0"/>
                        <a:t>$1.402/</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1475099969"/>
                  </a:ext>
                </a:extLst>
              </a:tr>
              <a:tr h="990601">
                <a:tc>
                  <a:txBody>
                    <a:bodyPr/>
                    <a:lstStyle/>
                    <a:p>
                      <a:r>
                        <a:rPr lang="en-US" sz="4000" dirty="0"/>
                        <a:t>2011</a:t>
                      </a:r>
                    </a:p>
                  </a:txBody>
                  <a:tcPr/>
                </a:tc>
                <a:tc>
                  <a:txBody>
                    <a:bodyPr/>
                    <a:lstStyle/>
                    <a:p>
                      <a:r>
                        <a:rPr lang="en-US" sz="4000" dirty="0"/>
                        <a:t>7.7%</a:t>
                      </a:r>
                    </a:p>
                  </a:txBody>
                  <a:tcPr/>
                </a:tc>
                <a:tc>
                  <a:txBody>
                    <a:bodyPr/>
                    <a:lstStyle/>
                    <a:p>
                      <a:r>
                        <a:rPr lang="en-US" sz="4000" dirty="0"/>
                        <a:t>$1.398/</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2646134393"/>
                  </a:ext>
                </a:extLst>
              </a:tr>
              <a:tr h="990601">
                <a:tc>
                  <a:txBody>
                    <a:bodyPr/>
                    <a:lstStyle/>
                    <a:p>
                      <a:r>
                        <a:rPr lang="en-US" sz="4000" dirty="0"/>
                        <a:t>2012</a:t>
                      </a:r>
                    </a:p>
                  </a:txBody>
                  <a:tcPr/>
                </a:tc>
                <a:tc>
                  <a:txBody>
                    <a:bodyPr/>
                    <a:lstStyle/>
                    <a:p>
                      <a:r>
                        <a:rPr lang="en-US" sz="4000" dirty="0"/>
                        <a:t>7.1%</a:t>
                      </a:r>
                    </a:p>
                  </a:txBody>
                  <a:tcPr/>
                </a:tc>
                <a:tc>
                  <a:txBody>
                    <a:bodyPr/>
                    <a:lstStyle/>
                    <a:p>
                      <a:r>
                        <a:rPr lang="en-US" sz="4000" dirty="0"/>
                        <a:t>$1.513/</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686473494"/>
                  </a:ext>
                </a:extLst>
              </a:tr>
              <a:tr h="990601">
                <a:tc>
                  <a:txBody>
                    <a:bodyPr/>
                    <a:lstStyle/>
                    <a:p>
                      <a:r>
                        <a:rPr lang="en-US" sz="4000" dirty="0"/>
                        <a:t>2013</a:t>
                      </a:r>
                    </a:p>
                  </a:txBody>
                  <a:tcPr/>
                </a:tc>
                <a:tc>
                  <a:txBody>
                    <a:bodyPr/>
                    <a:lstStyle/>
                    <a:p>
                      <a:r>
                        <a:rPr lang="en-US" sz="4000" dirty="0"/>
                        <a:t>6.9%</a:t>
                      </a:r>
                    </a:p>
                  </a:txBody>
                  <a:tcPr/>
                </a:tc>
                <a:tc>
                  <a:txBody>
                    <a:bodyPr/>
                    <a:lstStyle/>
                    <a:p>
                      <a:r>
                        <a:rPr lang="en-US" sz="4000" dirty="0"/>
                        <a:t>$1.604/</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1348540700"/>
                  </a:ext>
                </a:extLst>
              </a:tr>
              <a:tr h="990601">
                <a:tc>
                  <a:txBody>
                    <a:bodyPr/>
                    <a:lstStyle/>
                    <a:p>
                      <a:r>
                        <a:rPr lang="en-US" sz="4000" dirty="0"/>
                        <a:t>2014</a:t>
                      </a:r>
                    </a:p>
                  </a:txBody>
                  <a:tcPr/>
                </a:tc>
                <a:tc>
                  <a:txBody>
                    <a:bodyPr/>
                    <a:lstStyle/>
                    <a:p>
                      <a:r>
                        <a:rPr lang="en-US" sz="4000" dirty="0"/>
                        <a:t>5.8%</a:t>
                      </a:r>
                    </a:p>
                  </a:txBody>
                  <a:tcPr/>
                </a:tc>
                <a:tc>
                  <a:txBody>
                    <a:bodyPr/>
                    <a:lstStyle/>
                    <a:p>
                      <a:r>
                        <a:rPr lang="en-US" sz="4000" dirty="0"/>
                        <a:t>$1.784/</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3538849885"/>
                  </a:ext>
                </a:extLst>
              </a:tr>
              <a:tr h="990601">
                <a:tc>
                  <a:txBody>
                    <a:bodyPr/>
                    <a:lstStyle/>
                    <a:p>
                      <a:r>
                        <a:rPr lang="en-US" sz="4000" dirty="0"/>
                        <a:t>2015</a:t>
                      </a:r>
                    </a:p>
                  </a:txBody>
                  <a:tcPr/>
                </a:tc>
                <a:tc>
                  <a:txBody>
                    <a:bodyPr/>
                    <a:lstStyle/>
                    <a:p>
                      <a:r>
                        <a:rPr lang="en-US" sz="4000" dirty="0"/>
                        <a:t>4.9%</a:t>
                      </a:r>
                    </a:p>
                  </a:txBody>
                  <a:tcPr/>
                </a:tc>
                <a:tc>
                  <a:txBody>
                    <a:bodyPr/>
                    <a:lstStyle/>
                    <a:p>
                      <a:r>
                        <a:rPr lang="en-US" sz="4000" dirty="0"/>
                        <a:t>$1.875/</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124984751"/>
                  </a:ext>
                </a:extLst>
              </a:tr>
              <a:tr h="990601">
                <a:tc>
                  <a:txBody>
                    <a:bodyPr/>
                    <a:lstStyle/>
                    <a:p>
                      <a:r>
                        <a:rPr lang="en-US" sz="4000" dirty="0"/>
                        <a:t>2016</a:t>
                      </a:r>
                    </a:p>
                  </a:txBody>
                  <a:tcPr/>
                </a:tc>
                <a:tc>
                  <a:txBody>
                    <a:bodyPr/>
                    <a:lstStyle/>
                    <a:p>
                      <a:r>
                        <a:rPr lang="en-US" sz="4000" dirty="0"/>
                        <a:t>3.5%</a:t>
                      </a:r>
                    </a:p>
                  </a:txBody>
                  <a:tcPr/>
                </a:tc>
                <a:tc>
                  <a:txBody>
                    <a:bodyPr/>
                    <a:lstStyle/>
                    <a:p>
                      <a:r>
                        <a:rPr lang="en-US" sz="4000" dirty="0"/>
                        <a:t>$1.927/</a:t>
                      </a:r>
                      <a:r>
                        <a:rPr lang="en-US" sz="4000" dirty="0" err="1"/>
                        <a:t>sqft</a:t>
                      </a:r>
                      <a:endParaRPr lang="en-US" sz="4000" dirty="0"/>
                    </a:p>
                  </a:txBody>
                  <a:tcPr/>
                </a:tc>
                <a:tc>
                  <a:txBody>
                    <a:bodyPr/>
                    <a:lstStyle/>
                    <a:p>
                      <a:r>
                        <a:rPr lang="en-US" sz="4000" dirty="0"/>
                        <a:t>Chelsea</a:t>
                      </a:r>
                    </a:p>
                  </a:txBody>
                  <a:tcPr/>
                </a:tc>
                <a:extLst>
                  <a:ext uri="{0D108BD9-81ED-4DB2-BD59-A6C34878D82A}">
                    <a16:rowId xmlns:a16="http://schemas.microsoft.com/office/drawing/2014/main" val="2522144007"/>
                  </a:ext>
                </a:extLst>
              </a:tr>
            </a:tbl>
          </a:graphicData>
        </a:graphic>
      </p:graphicFrame>
      <p:pic>
        <p:nvPicPr>
          <p:cNvPr id="9" name="Picture 8">
            <a:extLst>
              <a:ext uri="{FF2B5EF4-FFF2-40B4-BE49-F238E27FC236}">
                <a16:creationId xmlns:a16="http://schemas.microsoft.com/office/drawing/2014/main" id="{7B0B8C4D-4E4F-D042-BF31-709E296061F5}"/>
              </a:ext>
            </a:extLst>
          </p:cNvPr>
          <p:cNvPicPr>
            <a:picLocks noChangeAspect="1"/>
          </p:cNvPicPr>
          <p:nvPr/>
        </p:nvPicPr>
        <p:blipFill>
          <a:blip r:embed="rId6"/>
          <a:stretch>
            <a:fillRect/>
          </a:stretch>
        </p:blipFill>
        <p:spPr>
          <a:xfrm>
            <a:off x="19791094" y="8792627"/>
            <a:ext cx="7772400" cy="7056978"/>
          </a:xfrm>
          <a:prstGeom prst="rect">
            <a:avLst/>
          </a:prstGeom>
        </p:spPr>
      </p:pic>
      <p:pic>
        <p:nvPicPr>
          <p:cNvPr id="11" name="Picture 10">
            <a:extLst>
              <a:ext uri="{FF2B5EF4-FFF2-40B4-BE49-F238E27FC236}">
                <a16:creationId xmlns:a16="http://schemas.microsoft.com/office/drawing/2014/main" id="{B2A0B871-71F1-D44E-AA3D-82053E73ED39}"/>
              </a:ext>
            </a:extLst>
          </p:cNvPr>
          <p:cNvPicPr>
            <a:picLocks noChangeAspect="1"/>
          </p:cNvPicPr>
          <p:nvPr/>
        </p:nvPicPr>
        <p:blipFill>
          <a:blip r:embed="rId7"/>
          <a:stretch>
            <a:fillRect/>
          </a:stretch>
        </p:blipFill>
        <p:spPr>
          <a:xfrm>
            <a:off x="28264537" y="8792627"/>
            <a:ext cx="7772400" cy="7056977"/>
          </a:xfrm>
          <a:prstGeom prst="rect">
            <a:avLst/>
          </a:prstGeom>
        </p:spPr>
      </p:pic>
      <p:sp>
        <p:nvSpPr>
          <p:cNvPr id="16" name="TextBox 15">
            <a:extLst>
              <a:ext uri="{FF2B5EF4-FFF2-40B4-BE49-F238E27FC236}">
                <a16:creationId xmlns:a16="http://schemas.microsoft.com/office/drawing/2014/main" id="{8E270AA5-A7EC-6449-B470-1833E953A12B}"/>
              </a:ext>
            </a:extLst>
          </p:cNvPr>
          <p:cNvSpPr txBox="1"/>
          <p:nvPr/>
        </p:nvSpPr>
        <p:spPr>
          <a:xfrm>
            <a:off x="19768226" y="15849604"/>
            <a:ext cx="7795268" cy="1399679"/>
          </a:xfrm>
          <a:prstGeom prst="rect">
            <a:avLst/>
          </a:prstGeom>
          <a:noFill/>
          <a:ln>
            <a:solidFill>
              <a:schemeClr val="tx1"/>
            </a:solidFill>
          </a:ln>
        </p:spPr>
        <p:txBody>
          <a:bodyPr wrap="square" rtlCol="0">
            <a:spAutoFit/>
          </a:bodyPr>
          <a:lstStyle/>
          <a:p>
            <a:r>
              <a:rPr lang="en-US" sz="3600" u="sng" dirty="0"/>
              <a:t>Key</a:t>
            </a:r>
            <a:r>
              <a:rPr lang="en-US" sz="3600" dirty="0"/>
              <a:t>: </a:t>
            </a:r>
            <a:r>
              <a:rPr lang="en-US" sz="3600" b="1" dirty="0"/>
              <a:t>0 = yellow, 1 = light blue, 2 = blue, &gt;2 = green</a:t>
            </a:r>
          </a:p>
        </p:txBody>
      </p:sp>
      <p:sp>
        <p:nvSpPr>
          <p:cNvPr id="22" name="TextBox 21">
            <a:extLst>
              <a:ext uri="{FF2B5EF4-FFF2-40B4-BE49-F238E27FC236}">
                <a16:creationId xmlns:a16="http://schemas.microsoft.com/office/drawing/2014/main" id="{E5FC64AA-6F34-C94C-92C9-A1202A3949A6}"/>
              </a:ext>
            </a:extLst>
          </p:cNvPr>
          <p:cNvSpPr txBox="1"/>
          <p:nvPr/>
        </p:nvSpPr>
        <p:spPr>
          <a:xfrm>
            <a:off x="28195568" y="15865196"/>
            <a:ext cx="7795268" cy="1399679"/>
          </a:xfrm>
          <a:prstGeom prst="rect">
            <a:avLst/>
          </a:prstGeom>
          <a:noFill/>
          <a:ln>
            <a:solidFill>
              <a:schemeClr val="tx1"/>
            </a:solidFill>
          </a:ln>
        </p:spPr>
        <p:txBody>
          <a:bodyPr wrap="square" rtlCol="0">
            <a:spAutoFit/>
          </a:bodyPr>
          <a:lstStyle/>
          <a:p>
            <a:r>
              <a:rPr lang="en-US" sz="3600" u="sng" dirty="0"/>
              <a:t>Key</a:t>
            </a:r>
            <a:r>
              <a:rPr lang="en-US" sz="3600" dirty="0"/>
              <a:t>: </a:t>
            </a:r>
            <a:r>
              <a:rPr lang="en-US" sz="3600" b="1" dirty="0"/>
              <a:t>&gt;$100 = blue, &gt;$300 = green, anything else = red</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defRPr kumimoji="0" lang="en-US" altLang="x-none" sz="1800" b="0" i="0" u="none" strike="noStrike" cap="none" normalizeH="0" baseline="0">
            <a:ln>
              <a:noFill/>
            </a:ln>
            <a:effectLst/>
            <a:latin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defRPr kumimoji="0" lang="en-US" altLang="x-none" sz="1800" b="0" i="0" u="none" strike="noStrike" cap="none" normalizeH="0" baseline="0">
            <a:ln>
              <a:noFill/>
            </a:ln>
            <a:effectLst/>
            <a:latin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poster_template_Powerpoint(1)</Template>
  <TotalTime>402</TotalTime>
  <Words>480</Words>
  <Application>Microsoft Macintosh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DejaVu Sans</vt:lpstr>
      <vt:lpstr>Nimbus Roman No9 L</vt:lpstr>
      <vt:lpstr>Symbol</vt:lpstr>
      <vt:lpstr>Times New Roman</vt:lpstr>
      <vt:lpstr>Wingdings</vt:lpstr>
      <vt:lpstr>Office Theme</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Devits</dc:creator>
  <cp:lastModifiedBy>Arshad, Ramsha, Komel</cp:lastModifiedBy>
  <cp:revision>31</cp:revision>
  <cp:lastPrinted>2019-05-01T20:01:45Z</cp:lastPrinted>
  <dcterms:created xsi:type="dcterms:W3CDTF">2017-02-02T20:14:35Z</dcterms:created>
  <dcterms:modified xsi:type="dcterms:W3CDTF">2019-05-02T05:45:09Z</dcterms:modified>
</cp:coreProperties>
</file>

<file path=docProps/thumbnail.jpeg>
</file>